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26"/>
  </p:notesMasterIdLst>
  <p:sldIdLst>
    <p:sldId id="256" r:id="rId2"/>
    <p:sldId id="355" r:id="rId3"/>
    <p:sldId id="257" r:id="rId4"/>
    <p:sldId id="356" r:id="rId5"/>
    <p:sldId id="361" r:id="rId6"/>
    <p:sldId id="362" r:id="rId7"/>
    <p:sldId id="357" r:id="rId8"/>
    <p:sldId id="363" r:id="rId9"/>
    <p:sldId id="364" r:id="rId10"/>
    <p:sldId id="358" r:id="rId11"/>
    <p:sldId id="365" r:id="rId12"/>
    <p:sldId id="366" r:id="rId13"/>
    <p:sldId id="367" r:id="rId14"/>
    <p:sldId id="359" r:id="rId15"/>
    <p:sldId id="360" r:id="rId16"/>
    <p:sldId id="368" r:id="rId17"/>
    <p:sldId id="369" r:id="rId18"/>
    <p:sldId id="371" r:id="rId19"/>
    <p:sldId id="370" r:id="rId20"/>
    <p:sldId id="372" r:id="rId21"/>
    <p:sldId id="373" r:id="rId22"/>
    <p:sldId id="375" r:id="rId23"/>
    <p:sldId id="376" r:id="rId24"/>
    <p:sldId id="354" r:id="rId2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E0D724-4786-4361-9BBD-3A23742CDCB7}">
          <p14:sldIdLst>
            <p14:sldId id="256"/>
            <p14:sldId id="355"/>
            <p14:sldId id="257"/>
            <p14:sldId id="356"/>
            <p14:sldId id="361"/>
            <p14:sldId id="362"/>
            <p14:sldId id="357"/>
            <p14:sldId id="363"/>
            <p14:sldId id="364"/>
            <p14:sldId id="358"/>
            <p14:sldId id="365"/>
            <p14:sldId id="366"/>
            <p14:sldId id="367"/>
            <p14:sldId id="359"/>
            <p14:sldId id="360"/>
            <p14:sldId id="368"/>
            <p14:sldId id="369"/>
            <p14:sldId id="371"/>
            <p14:sldId id="370"/>
            <p14:sldId id="372"/>
            <p14:sldId id="373"/>
            <p14:sldId id="375"/>
            <p14:sldId id="376"/>
            <p14:sldId id="3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19A"/>
    <a:srgbClr val="4E7DA2"/>
    <a:srgbClr val="003366"/>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88889" autoAdjust="0"/>
  </p:normalViewPr>
  <p:slideViewPr>
    <p:cSldViewPr>
      <p:cViewPr varScale="1">
        <p:scale>
          <a:sx n="102" d="100"/>
          <a:sy n="102" d="100"/>
        </p:scale>
        <p:origin x="1902"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044837-19BC-4F44-9CE6-71120DD14BFE}" type="datetimeFigureOut">
              <a:rPr lang="pt-BR" smtClean="0"/>
              <a:pPr/>
              <a:t>15/10/2020</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DDC6B-981A-4EDD-93D4-6257454E7078}" type="slidenum">
              <a:rPr lang="pt-BR" smtClean="0"/>
              <a:pPr/>
              <a:t>‹nº›</a:t>
            </a:fld>
            <a:endParaRPr lang="pt-BR"/>
          </a:p>
        </p:txBody>
      </p:sp>
    </p:spTree>
    <p:extLst>
      <p:ext uri="{BB962C8B-B14F-4D97-AF65-F5344CB8AC3E}">
        <p14:creationId xmlns:p14="http://schemas.microsoft.com/office/powerpoint/2010/main" val="352934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ED0675C-A053-46D5-A6C1-DA2B2F416236}" type="slidenum">
              <a:rPr lang="en-US" smtClean="0"/>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309904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10</a:t>
            </a:fld>
            <a:endParaRPr lang="en-US"/>
          </a:p>
        </p:txBody>
      </p:sp>
    </p:spTree>
    <p:extLst>
      <p:ext uri="{BB962C8B-B14F-4D97-AF65-F5344CB8AC3E}">
        <p14:creationId xmlns:p14="http://schemas.microsoft.com/office/powerpoint/2010/main" val="254941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11</a:t>
            </a:fld>
            <a:endParaRPr lang="en-US"/>
          </a:p>
        </p:txBody>
      </p:sp>
    </p:spTree>
    <p:extLst>
      <p:ext uri="{BB962C8B-B14F-4D97-AF65-F5344CB8AC3E}">
        <p14:creationId xmlns:p14="http://schemas.microsoft.com/office/powerpoint/2010/main" val="8801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12</a:t>
            </a:fld>
            <a:endParaRPr lang="en-US"/>
          </a:p>
        </p:txBody>
      </p:sp>
    </p:spTree>
    <p:extLst>
      <p:ext uri="{BB962C8B-B14F-4D97-AF65-F5344CB8AC3E}">
        <p14:creationId xmlns:p14="http://schemas.microsoft.com/office/powerpoint/2010/main" val="203625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mn-lt"/>
              </a:rPr>
              <a:t>Expansão</a:t>
            </a:r>
            <a:r>
              <a:rPr lang="en-US" dirty="0">
                <a:latin typeface="+mn-lt"/>
              </a:rPr>
              <a:t> </a:t>
            </a:r>
            <a:r>
              <a:rPr lang="pt-BR" b="1" i="0" dirty="0">
                <a:solidFill>
                  <a:srgbClr val="1E1E1E"/>
                </a:solidFill>
                <a:effectLst/>
                <a:latin typeface="+mn-lt"/>
              </a:rPr>
              <a:t>STREAKING KITTENS</a:t>
            </a:r>
            <a:r>
              <a:rPr lang="en-US" b="1" i="0" dirty="0">
                <a:solidFill>
                  <a:srgbClr val="1E1E1E"/>
                </a:solidFill>
                <a:effectLst/>
                <a:latin typeface="+mn-lt"/>
              </a:rPr>
              <a:t>.</a:t>
            </a:r>
            <a:endParaRPr lang="pt-BR" b="1" i="0" dirty="0">
              <a:solidFill>
                <a:srgbClr val="1E1E1E"/>
              </a:solidFill>
              <a:effectLst/>
              <a:latin typeface="+mn-lt"/>
            </a:endParaRPr>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13</a:t>
            </a:fld>
            <a:endParaRPr lang="en-US"/>
          </a:p>
        </p:txBody>
      </p:sp>
    </p:spTree>
    <p:extLst>
      <p:ext uri="{BB962C8B-B14F-4D97-AF65-F5344CB8AC3E}">
        <p14:creationId xmlns:p14="http://schemas.microsoft.com/office/powerpoint/2010/main" val="119348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Projetados para serem executados em computadores, consoles ou tabuleiros. Esses jogos utilizam elementos, mecânicas e tecnologias com o objetivo de simular situações e problemas do mundo real de forma que os problemas sejam compreendidos pelos jogadores, fazendo com que estes reflitam e aprendam.</a:t>
            </a:r>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14</a:t>
            </a:fld>
            <a:endParaRPr lang="en-US"/>
          </a:p>
        </p:txBody>
      </p:sp>
    </p:spTree>
    <p:extLst>
      <p:ext uri="{BB962C8B-B14F-4D97-AF65-F5344CB8AC3E}">
        <p14:creationId xmlns:p14="http://schemas.microsoft.com/office/powerpoint/2010/main" val="422303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15</a:t>
            </a:fld>
            <a:endParaRPr lang="en-US"/>
          </a:p>
        </p:txBody>
      </p:sp>
    </p:spTree>
    <p:extLst>
      <p:ext uri="{BB962C8B-B14F-4D97-AF65-F5344CB8AC3E}">
        <p14:creationId xmlns:p14="http://schemas.microsoft.com/office/powerpoint/2010/main" val="84806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16</a:t>
            </a:fld>
            <a:endParaRPr lang="en-US"/>
          </a:p>
        </p:txBody>
      </p:sp>
    </p:spTree>
    <p:extLst>
      <p:ext uri="{BB962C8B-B14F-4D97-AF65-F5344CB8AC3E}">
        <p14:creationId xmlns:p14="http://schemas.microsoft.com/office/powerpoint/2010/main" val="175964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17</a:t>
            </a:fld>
            <a:endParaRPr lang="en-US"/>
          </a:p>
        </p:txBody>
      </p:sp>
    </p:spTree>
    <p:extLst>
      <p:ext uri="{BB962C8B-B14F-4D97-AF65-F5344CB8AC3E}">
        <p14:creationId xmlns:p14="http://schemas.microsoft.com/office/powerpoint/2010/main" val="28644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18</a:t>
            </a:fld>
            <a:endParaRPr lang="en-US"/>
          </a:p>
        </p:txBody>
      </p:sp>
    </p:spTree>
    <p:extLst>
      <p:ext uri="{BB962C8B-B14F-4D97-AF65-F5344CB8AC3E}">
        <p14:creationId xmlns:p14="http://schemas.microsoft.com/office/powerpoint/2010/main" val="134596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19</a:t>
            </a:fld>
            <a:endParaRPr lang="en-US"/>
          </a:p>
        </p:txBody>
      </p:sp>
    </p:spTree>
    <p:extLst>
      <p:ext uri="{BB962C8B-B14F-4D97-AF65-F5344CB8AC3E}">
        <p14:creationId xmlns:p14="http://schemas.microsoft.com/office/powerpoint/2010/main" val="188350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2839399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20</a:t>
            </a:fld>
            <a:endParaRPr lang="en-US"/>
          </a:p>
        </p:txBody>
      </p:sp>
    </p:spTree>
    <p:extLst>
      <p:ext uri="{BB962C8B-B14F-4D97-AF65-F5344CB8AC3E}">
        <p14:creationId xmlns:p14="http://schemas.microsoft.com/office/powerpoint/2010/main" val="36278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21</a:t>
            </a:fld>
            <a:endParaRPr lang="en-US"/>
          </a:p>
        </p:txBody>
      </p:sp>
    </p:spTree>
    <p:extLst>
      <p:ext uri="{BB962C8B-B14F-4D97-AF65-F5344CB8AC3E}">
        <p14:creationId xmlns:p14="http://schemas.microsoft.com/office/powerpoint/2010/main" val="216921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22</a:t>
            </a:fld>
            <a:endParaRPr lang="en-US"/>
          </a:p>
        </p:txBody>
      </p:sp>
    </p:spTree>
    <p:extLst>
      <p:ext uri="{BB962C8B-B14F-4D97-AF65-F5344CB8AC3E}">
        <p14:creationId xmlns:p14="http://schemas.microsoft.com/office/powerpoint/2010/main" val="965451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23</a:t>
            </a:fld>
            <a:endParaRPr lang="en-US"/>
          </a:p>
        </p:txBody>
      </p:sp>
    </p:spTree>
    <p:extLst>
      <p:ext uri="{BB962C8B-B14F-4D97-AF65-F5344CB8AC3E}">
        <p14:creationId xmlns:p14="http://schemas.microsoft.com/office/powerpoint/2010/main" val="815924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ED0675C-A053-46D5-A6C1-DA2B2F416236}" type="slidenum">
              <a:rPr lang="en-US" smtClean="0"/>
              <a:pPr/>
              <a:t>24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388650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3</a:t>
            </a:fld>
            <a:endParaRPr lang="en-US"/>
          </a:p>
        </p:txBody>
      </p:sp>
    </p:spTree>
    <p:extLst>
      <p:ext uri="{BB962C8B-B14F-4D97-AF65-F5344CB8AC3E}">
        <p14:creationId xmlns:p14="http://schemas.microsoft.com/office/powerpoint/2010/main" val="77594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None/>
            </a:pPr>
            <a:r>
              <a:rPr lang="en-US" dirty="0" err="1"/>
              <a:t>Dificuldades</a:t>
            </a:r>
            <a:r>
              <a:rPr lang="en-US" dirty="0"/>
              <a:t>: </a:t>
            </a:r>
            <a:r>
              <a:rPr lang="pt-BR" dirty="0"/>
              <a:t>tarefas complexas e a experiência dos envolvidos está diretamente ligada ao resultado;</a:t>
            </a:r>
          </a:p>
          <a:p>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220950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220645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6</a:t>
            </a:fld>
            <a:endParaRPr lang="en-US"/>
          </a:p>
        </p:txBody>
      </p:sp>
    </p:spTree>
    <p:extLst>
      <p:ext uri="{BB962C8B-B14F-4D97-AF65-F5344CB8AC3E}">
        <p14:creationId xmlns:p14="http://schemas.microsoft.com/office/powerpoint/2010/main" val="88488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417228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8</a:t>
            </a:fld>
            <a:endParaRPr lang="en-US"/>
          </a:p>
        </p:txBody>
      </p:sp>
    </p:spTree>
    <p:extLst>
      <p:ext uri="{BB962C8B-B14F-4D97-AF65-F5344CB8AC3E}">
        <p14:creationId xmlns:p14="http://schemas.microsoft.com/office/powerpoint/2010/main" val="2623583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1795029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0349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7" name="Date Placeholder 6"/>
          <p:cNvSpPr>
            <a:spLocks noGrp="1"/>
          </p:cNvSpPr>
          <p:nvPr>
            <p:ph type="dt" sz="half" idx="10"/>
          </p:nvPr>
        </p:nvSpPr>
        <p:spPr/>
        <p:txBody>
          <a:bodyPr/>
          <a:lstStyle/>
          <a:p>
            <a:r>
              <a:rPr lang="en-US"/>
              <a:t>LUDES</a:t>
            </a:r>
            <a:endParaRPr lang="pt-BR"/>
          </a:p>
        </p:txBody>
      </p:sp>
      <p:sp>
        <p:nvSpPr>
          <p:cNvPr id="8" name="Footer Placeholder 7"/>
          <p:cNvSpPr>
            <a:spLocks noGrp="1"/>
          </p:cNvSpPr>
          <p:nvPr>
            <p:ph type="ftr" sz="quarter" idx="11"/>
          </p:nvPr>
        </p:nvSpPr>
        <p:spPr/>
        <p:txBody>
          <a:bodyPr/>
          <a:lstStyle/>
          <a:p>
            <a:r>
              <a:rPr lang="pt-BR"/>
              <a:t>Geraldo Xexéo  xexeo@cos.ufrj.br</a:t>
            </a:r>
          </a:p>
        </p:txBody>
      </p:sp>
      <p:sp>
        <p:nvSpPr>
          <p:cNvPr id="9" name="Slide Number Placeholder 8"/>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86912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99844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5" name="Slide Number Placeholder 4"/>
          <p:cNvSpPr>
            <a:spLocks noGrp="1"/>
          </p:cNvSpPr>
          <p:nvPr>
            <p:ph type="sldNum" sz="quarter" idx="12"/>
          </p:nvPr>
        </p:nvSpPr>
        <p:spPr/>
        <p:txBody>
          <a:bodyPr/>
          <a:lstStyle/>
          <a:p>
            <a:fld id="{BB152AAB-E794-4AAE-96FF-3CDB8C5C9FC8}" type="slidenum">
              <a:rPr lang="pt-BR" smtClean="0"/>
              <a:pPr/>
              <a:t>‹nº›</a:t>
            </a:fld>
            <a:endParaRPr lang="pt-BR"/>
          </a:p>
        </p:txBody>
      </p:sp>
      <p:sp>
        <p:nvSpPr>
          <p:cNvPr id="10" name="Title 9"/>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3156495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0685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379853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endParaRPr lang="pt-BR"/>
          </a:p>
        </p:txBody>
      </p:sp>
    </p:spTree>
    <p:extLst>
      <p:ext uri="{BB962C8B-B14F-4D97-AF65-F5344CB8AC3E}">
        <p14:creationId xmlns:p14="http://schemas.microsoft.com/office/powerpoint/2010/main" val="224762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3476386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338007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972543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dirty="0"/>
              <a:t>Click to edit Master title style</a:t>
            </a:r>
            <a:endParaRPr lang="pt-BR"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4824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6" name="Slide Number Placeholder 5"/>
          <p:cNvSpPr>
            <a:spLocks noGrp="1"/>
          </p:cNvSpPr>
          <p:nvPr>
            <p:ph type="sldNum" sz="quarter" idx="12"/>
          </p:nvPr>
        </p:nvSpPr>
        <p:spPr/>
        <p:txBody>
          <a:bodyPr/>
          <a:lstStyle/>
          <a:p>
            <a:fld id="{BB152AAB-E794-4AAE-96FF-3CDB8C5C9FC8}" type="slidenum">
              <a:rPr lang="pt-BR" smtClean="0"/>
              <a:pPr/>
              <a:t>‹nº›</a:t>
            </a:fld>
            <a:endParaRPr lang="pt-B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a:t>Click to edit Master title style</a:t>
            </a:r>
            <a:endParaRPr lang="pt-BR"/>
          </a:p>
        </p:txBody>
      </p:sp>
    </p:spTree>
    <p:extLst>
      <p:ext uri="{BB962C8B-B14F-4D97-AF65-F5344CB8AC3E}">
        <p14:creationId xmlns:p14="http://schemas.microsoft.com/office/powerpoint/2010/main" val="925847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102024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408582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dirty="0"/>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96708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834" y="3573016"/>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152422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52814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284803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71539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
        <p:nvSpPr>
          <p:cNvPr id="9" name="Content Placeholder 2"/>
          <p:cNvSpPr>
            <a:spLocks noGrp="1"/>
          </p:cNvSpPr>
          <p:nvPr>
            <p:ph sz="half" idx="14"/>
          </p:nvPr>
        </p:nvSpPr>
        <p:spPr>
          <a:xfrm>
            <a:off x="3277508"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44079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
        <p:nvSpPr>
          <p:cNvPr id="8" name="Content Placeholder 2"/>
          <p:cNvSpPr>
            <a:spLocks noGrp="1"/>
          </p:cNvSpPr>
          <p:nvPr>
            <p:ph sz="half" idx="13"/>
          </p:nvPr>
        </p:nvSpPr>
        <p:spPr>
          <a:xfrm>
            <a:off x="2627550" y="1478378"/>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259226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r>
              <a:rPr lang="en-US"/>
              <a:t>LUDES</a:t>
            </a:r>
            <a:endParaRPr lang="pt-BR"/>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3600" b="1">
                <a:solidFill>
                  <a:schemeClr val="bg1"/>
                </a:solidFill>
                <a:latin typeface="Arial" panose="020B0604020202020204" pitchFamily="34" charset="0"/>
                <a:cs typeface="Arial" panose="020B0604020202020204" pitchFamily="34" charset="0"/>
              </a:defRPr>
            </a:lvl1pPr>
          </a:lstStyle>
          <a:p>
            <a:fld id="{BB152AAB-E794-4AAE-96FF-3CDB8C5C9FC8}" type="slidenum">
              <a:rPr lang="pt-BR" smtClean="0"/>
              <a:pPr/>
              <a:t>‹nº›</a:t>
            </a:fld>
            <a:endParaRPr lang="pt-BR"/>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r>
              <a:rPr lang="pt-BR"/>
              <a:t>Geraldo Xexéo  xexeo@cos.ufrj.br</a:t>
            </a: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64344227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21" r:id="rId19"/>
    <p:sldLayoutId id="2147483722" r:id="rId20"/>
    <p:sldLayoutId id="2147483725" r:id="rId21"/>
  </p:sldLayoutIdLst>
  <p:hf hdr="0"/>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4"/>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4"/>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4"/>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4"/>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4"/>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sta@cos.ufrj.b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tekpixo.github.io" TargetMode="External"/><Relationship Id="rId4" Type="http://schemas.openxmlformats.org/officeDocument/2006/relationships/hyperlink" Target="http://ludes.cos.ufrj.b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mailto:costa@cos.ufrj.br"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tekpixo.github.io" TargetMode="External"/><Relationship Id="rId4" Type="http://schemas.openxmlformats.org/officeDocument/2006/relationships/hyperlink" Target="http://ludes.cos.ufrj.b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1187624" y="4869160"/>
            <a:ext cx="7344816" cy="1343706"/>
          </a:xfrm>
        </p:spPr>
        <p:txBody>
          <a:bodyPr>
            <a:normAutofit fontScale="25000" lnSpcReduction="20000"/>
          </a:bodyPr>
          <a:lstStyle/>
          <a:p>
            <a:r>
              <a:rPr lang="pt-BR" sz="11200" dirty="0"/>
              <a:t>Lincoln M. Costa</a:t>
            </a:r>
          </a:p>
          <a:p>
            <a:r>
              <a:rPr lang="pt-BR" sz="6400" dirty="0"/>
              <a:t>PESC/COPPE</a:t>
            </a:r>
          </a:p>
          <a:p>
            <a:r>
              <a:rPr lang="pt-BR" sz="6400" dirty="0"/>
              <a:t>Universidade Federal do Rio de Janeiro</a:t>
            </a:r>
          </a:p>
          <a:p>
            <a:r>
              <a:rPr lang="pt-BR" dirty="0">
                <a:hlinkClick r:id="rId3"/>
              </a:rPr>
              <a:t>costa@cos.ufrj.br</a:t>
            </a:r>
            <a:endParaRPr lang="pt-BR" dirty="0"/>
          </a:p>
          <a:p>
            <a:r>
              <a:rPr lang="pt-BR" dirty="0">
                <a:hlinkClick r:id="rId4"/>
              </a:rPr>
              <a:t>http://ludes.cos.ufrj.br</a:t>
            </a:r>
            <a:endParaRPr lang="pt-BR" dirty="0"/>
          </a:p>
          <a:p>
            <a:r>
              <a:rPr lang="pt-BR" dirty="0">
                <a:hlinkClick r:id="rId5" action="ppaction://hlinkfile"/>
              </a:rPr>
              <a:t>tekpixo.github.io</a:t>
            </a:r>
            <a:r>
              <a:rPr lang="pt-BR" dirty="0"/>
              <a:t> </a:t>
            </a:r>
          </a:p>
        </p:txBody>
      </p:sp>
      <p:sp>
        <p:nvSpPr>
          <p:cNvPr id="5" name="Title 4"/>
          <p:cNvSpPr>
            <a:spLocks noGrp="1"/>
          </p:cNvSpPr>
          <p:nvPr>
            <p:ph type="title"/>
          </p:nvPr>
        </p:nvSpPr>
        <p:spPr>
          <a:xfrm>
            <a:off x="0" y="3140968"/>
            <a:ext cx="9144000" cy="1118587"/>
          </a:xfrm>
        </p:spPr>
        <p:txBody>
          <a:bodyPr>
            <a:noAutofit/>
          </a:bodyPr>
          <a:lstStyle/>
          <a:p>
            <a:pPr algn="ctr"/>
            <a:r>
              <a:rPr lang="pt-BR" sz="3200" dirty="0"/>
              <a:t>Aplicação de Variantes para Desenvolvimento</a:t>
            </a:r>
            <a:br>
              <a:rPr lang="pt-BR" sz="3200" dirty="0"/>
            </a:br>
            <a:r>
              <a:rPr lang="pt-BR" sz="3200" dirty="0"/>
              <a:t>de Um Jogo Sério Sobre COVID-19:</a:t>
            </a:r>
            <a:br>
              <a:rPr lang="pt-BR" sz="3200" dirty="0"/>
            </a:br>
            <a:r>
              <a:rPr lang="pt-BR" sz="3200" dirty="0"/>
              <a:t>Estudo de Caso Xô Corona</a:t>
            </a:r>
          </a:p>
        </p:txBody>
      </p:sp>
    </p:spTree>
    <p:extLst>
      <p:ext uri="{BB962C8B-B14F-4D97-AF65-F5344CB8AC3E}">
        <p14:creationId xmlns:p14="http://schemas.microsoft.com/office/powerpoint/2010/main" val="224668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10</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92500" lnSpcReduction="10000"/>
          </a:bodyPr>
          <a:lstStyle/>
          <a:p>
            <a:pPr algn="just">
              <a:buFont typeface="Wingdings" panose="05000000000000000000" pitchFamily="2" charset="2"/>
              <a:buChar char="Ø"/>
            </a:pPr>
            <a:r>
              <a:rPr lang="pt-BR" dirty="0"/>
              <a:t> “Uma versão de roleta russa altamente estratégica movida a gatinhos".</a:t>
            </a:r>
          </a:p>
          <a:p>
            <a:pPr algn="just">
              <a:buFont typeface="Wingdings" panose="05000000000000000000" pitchFamily="2" charset="2"/>
              <a:buChar char="Ø"/>
            </a:pPr>
            <a:r>
              <a:rPr lang="pt-BR" dirty="0"/>
              <a:t> Em </a:t>
            </a:r>
            <a:r>
              <a:rPr lang="pt-BR" i="1" dirty="0" err="1"/>
              <a:t>Exploding</a:t>
            </a:r>
            <a:r>
              <a:rPr lang="pt-BR" i="1" dirty="0"/>
              <a:t> </a:t>
            </a:r>
            <a:r>
              <a:rPr lang="pt-BR" i="1" dirty="0" err="1"/>
              <a:t>Kittens</a:t>
            </a:r>
            <a:r>
              <a:rPr lang="pt-BR" dirty="0"/>
              <a:t>, os jogadores alternam seus turnos comprando cartas até que todos comprem cartas que contenham gatinhos explosivos e percam o jogo; o último sobrevivente é o vencedor.</a:t>
            </a:r>
          </a:p>
          <a:p>
            <a:pPr algn="just">
              <a:buFont typeface="Wingdings" panose="05000000000000000000" pitchFamily="2" charset="2"/>
              <a:buChar char="Ø"/>
            </a:pPr>
            <a:r>
              <a:rPr lang="pt-BR" dirty="0"/>
              <a:t> O baralho é formado de cartas de efeito capazes de evitar a explosão e/ou fazer com que os seus adversários corram mais riscos.</a:t>
            </a:r>
          </a:p>
        </p:txBody>
      </p:sp>
    </p:spTree>
    <p:extLst>
      <p:ext uri="{BB962C8B-B14F-4D97-AF65-F5344CB8AC3E}">
        <p14:creationId xmlns:p14="http://schemas.microsoft.com/office/powerpoint/2010/main" val="274857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11</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endParaRPr lang="pt-BR"/>
          </a:p>
        </p:txBody>
      </p:sp>
      <p:pic>
        <p:nvPicPr>
          <p:cNvPr id="3" name="Picture 2">
            <a:extLst>
              <a:ext uri="{FF2B5EF4-FFF2-40B4-BE49-F238E27FC236}">
                <a16:creationId xmlns:a16="http://schemas.microsoft.com/office/drawing/2014/main" id="{84AB3494-DEE8-46AF-BAB7-D76B375D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87011" y="1352975"/>
            <a:ext cx="8169979"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8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12</a:t>
            </a:fld>
            <a:endParaRPr lang="pt-BR" dirty="0"/>
          </a:p>
        </p:txBody>
      </p:sp>
      <p:pic>
        <p:nvPicPr>
          <p:cNvPr id="5122" name="Picture 2">
            <a:extLst>
              <a:ext uri="{FF2B5EF4-FFF2-40B4-BE49-F238E27FC236}">
                <a16:creationId xmlns:a16="http://schemas.microsoft.com/office/drawing/2014/main" id="{1D0542D8-2B05-4C07-8F18-1E40943961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93" y="2089926"/>
            <a:ext cx="5416001" cy="32345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43FFE2C-5F71-42BB-BB78-DAE1A77F4F62}"/>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4573502" y="1637159"/>
            <a:ext cx="3737328" cy="358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7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endParaRPr lang="pt-BR"/>
          </a:p>
        </p:txBody>
      </p:sp>
      <p:pic>
        <p:nvPicPr>
          <p:cNvPr id="3" name="Picture 2">
            <a:extLst>
              <a:ext uri="{FF2B5EF4-FFF2-40B4-BE49-F238E27FC236}">
                <a16:creationId xmlns:a16="http://schemas.microsoft.com/office/drawing/2014/main" id="{84AB3494-DEE8-46AF-BAB7-D76B375D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370" y="1352975"/>
            <a:ext cx="7697260"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0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Jogos sérios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14</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“Aqueles em que o propósito principal é fornecer algum tipo de conhecimento, prover treinamento ou simulação, enquanto o entretenimento e a diversão são mantidos em segundo plano.”</a:t>
            </a:r>
          </a:p>
        </p:txBody>
      </p:sp>
    </p:spTree>
    <p:extLst>
      <p:ext uri="{BB962C8B-B14F-4D97-AF65-F5344CB8AC3E}">
        <p14:creationId xmlns:p14="http://schemas.microsoft.com/office/powerpoint/2010/main" val="365411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Criação do Xô Corona</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15</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lnSpcReduction="10000"/>
          </a:bodyPr>
          <a:lstStyle/>
          <a:p>
            <a:pPr algn="just">
              <a:buFont typeface="Wingdings" panose="05000000000000000000" pitchFamily="2" charset="2"/>
              <a:buChar char="Ø"/>
            </a:pPr>
            <a:r>
              <a:rPr lang="pt-BR" dirty="0"/>
              <a:t> Com o objetivo de conscientizar a respeito do COVID-19, decidiu-se que o design do jogo seria focado em aspectos de prevenção e contaminação.</a:t>
            </a:r>
          </a:p>
          <a:p>
            <a:pPr algn="just">
              <a:buFont typeface="Wingdings" panose="05000000000000000000" pitchFamily="2" charset="2"/>
              <a:buChar char="Ø"/>
            </a:pPr>
            <a:r>
              <a:rPr lang="pt-BR" dirty="0"/>
              <a:t> Assim, a dinâmica de </a:t>
            </a:r>
            <a:r>
              <a:rPr lang="pt-BR" dirty="0" err="1"/>
              <a:t>Exploding</a:t>
            </a:r>
            <a:r>
              <a:rPr lang="pt-BR" dirty="0"/>
              <a:t> </a:t>
            </a:r>
            <a:r>
              <a:rPr lang="pt-BR" dirty="0" err="1"/>
              <a:t>Kittens</a:t>
            </a:r>
            <a:r>
              <a:rPr lang="pt-BR" dirty="0"/>
              <a:t> mostrou-se bastante alinhada ao objetivo do Xô Corona, onde os gatinhos explosivos seriam substituídos por formas de contaminação e os jogadores deveriam evitá-las para vencer a partida.</a:t>
            </a:r>
          </a:p>
        </p:txBody>
      </p:sp>
    </p:spTree>
    <p:extLst>
      <p:ext uri="{BB962C8B-B14F-4D97-AF65-F5344CB8AC3E}">
        <p14:creationId xmlns:p14="http://schemas.microsoft.com/office/powerpoint/2010/main" val="113899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16</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algn="just">
              <a:buFont typeface="Wingdings" panose="05000000000000000000" pitchFamily="2" charset="2"/>
              <a:buChar char="Ø"/>
            </a:pPr>
            <a:r>
              <a:rPr lang="pt-BR" dirty="0"/>
              <a:t> Modificação das cartas de efeito já existentes no jogo original e a criação de novas baseadas no contexto da pandemia do COVID-19.</a:t>
            </a:r>
          </a:p>
          <a:p>
            <a:pPr algn="just">
              <a:buFont typeface="Wingdings" panose="05000000000000000000" pitchFamily="2" charset="2"/>
              <a:buChar char="Ø"/>
            </a:pPr>
            <a:r>
              <a:rPr lang="pt-BR" dirty="0"/>
              <a:t> Adaptações das mecânicas ao contexto de um jogo digital.</a:t>
            </a:r>
          </a:p>
        </p:txBody>
      </p:sp>
    </p:spTree>
    <p:extLst>
      <p:ext uri="{BB962C8B-B14F-4D97-AF65-F5344CB8AC3E}">
        <p14:creationId xmlns:p14="http://schemas.microsoft.com/office/powerpoint/2010/main" val="86283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17</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151594208"/>
              </p:ext>
            </p:extLst>
          </p:nvPr>
        </p:nvGraphicFramePr>
        <p:xfrm>
          <a:off x="47625" y="1341438"/>
          <a:ext cx="8977311" cy="428498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pPr algn="just"/>
                      <a:r>
                        <a:rPr lang="pt-BR" dirty="0"/>
                        <a:t>Carta</a:t>
                      </a:r>
                    </a:p>
                  </a:txBody>
                  <a:tcPr/>
                </a:tc>
                <a:tc>
                  <a:txBody>
                    <a:bodyPr/>
                    <a:lstStyle/>
                    <a:p>
                      <a:pPr algn="just"/>
                      <a:r>
                        <a:rPr lang="pt-BR" dirty="0"/>
                        <a:t>Efeito</a:t>
                      </a:r>
                    </a:p>
                  </a:txBody>
                  <a:tcPr/>
                </a:tc>
                <a:tc>
                  <a:txBody>
                    <a:bodyPr/>
                    <a:lstStyle/>
                    <a:p>
                      <a:pPr algn="just"/>
                      <a:r>
                        <a:rPr lang="pt-BR" dirty="0"/>
                        <a:t>Categoria</a:t>
                      </a:r>
                    </a:p>
                  </a:txBody>
                  <a:tcPr/>
                </a:tc>
                <a:extLst>
                  <a:ext uri="{0D108BD9-81ED-4DB2-BD59-A6C34878D82A}">
                    <a16:rowId xmlns:a16="http://schemas.microsoft.com/office/drawing/2014/main" val="2426598996"/>
                  </a:ext>
                </a:extLst>
              </a:tr>
              <a:tr h="370840">
                <a:tc>
                  <a:txBody>
                    <a:bodyPr/>
                    <a:lstStyle/>
                    <a:p>
                      <a:pPr algn="just"/>
                      <a:r>
                        <a:rPr lang="pt-BR" dirty="0"/>
                        <a:t>Ataque</a:t>
                      </a:r>
                    </a:p>
                  </a:txBody>
                  <a:tcPr/>
                </a:tc>
                <a:tc>
                  <a:txBody>
                    <a:bodyPr/>
                    <a:lstStyle/>
                    <a:p>
                      <a:pPr algn="just"/>
                      <a:r>
                        <a:rPr lang="pt-BR" dirty="0"/>
                        <a:t>Faz com que o próximo jogador compre uma carta extra durante a sua rodada e isenta o utilizador do efeito de comprar uma carta ao final do turno.</a:t>
                      </a:r>
                    </a:p>
                  </a:txBody>
                  <a:tcPr/>
                </a:tc>
                <a:tc>
                  <a:txBody>
                    <a:bodyPr/>
                    <a:lstStyle/>
                    <a:p>
                      <a:pPr algn="just"/>
                      <a:r>
                        <a:rPr lang="pt-BR" dirty="0"/>
                        <a:t>Mantida</a:t>
                      </a:r>
                    </a:p>
                  </a:txBody>
                  <a:tcPr/>
                </a:tc>
                <a:extLst>
                  <a:ext uri="{0D108BD9-81ED-4DB2-BD59-A6C34878D82A}">
                    <a16:rowId xmlns:a16="http://schemas.microsoft.com/office/drawing/2014/main" val="2969391109"/>
                  </a:ext>
                </a:extLst>
              </a:tr>
              <a:tr h="370840">
                <a:tc>
                  <a:txBody>
                    <a:bodyPr/>
                    <a:lstStyle/>
                    <a:p>
                      <a:pPr algn="just"/>
                      <a:r>
                        <a:rPr lang="pt-BR" dirty="0"/>
                        <a:t>Cancelamento</a:t>
                      </a:r>
                    </a:p>
                  </a:txBody>
                  <a:tcPr/>
                </a:tc>
                <a:tc>
                  <a:txBody>
                    <a:bodyPr/>
                    <a:lstStyle/>
                    <a:p>
                      <a:pPr algn="just"/>
                      <a:r>
                        <a:rPr lang="pt-BR" dirty="0"/>
                        <a:t>Cancela o efeito da última carta jogada. Pode ser aplicado em: Embaralhar, Favor, Prever e Pular.</a:t>
                      </a:r>
                    </a:p>
                  </a:txBody>
                  <a:tcPr/>
                </a:tc>
                <a:tc>
                  <a:txBody>
                    <a:bodyPr/>
                    <a:lstStyle/>
                    <a:p>
                      <a:pPr algn="just"/>
                      <a:r>
                        <a:rPr lang="pt-BR" dirty="0"/>
                        <a:t>Mantida</a:t>
                      </a:r>
                    </a:p>
                  </a:txBody>
                  <a:tcPr/>
                </a:tc>
                <a:extLst>
                  <a:ext uri="{0D108BD9-81ED-4DB2-BD59-A6C34878D82A}">
                    <a16:rowId xmlns:a16="http://schemas.microsoft.com/office/drawing/2014/main" val="1309876351"/>
                  </a:ext>
                </a:extLst>
              </a:tr>
              <a:tr h="370840">
                <a:tc>
                  <a:txBody>
                    <a:bodyPr/>
                    <a:lstStyle/>
                    <a:p>
                      <a:pPr algn="just"/>
                      <a:r>
                        <a:rPr lang="pt-BR" dirty="0"/>
                        <a:t>Prever</a:t>
                      </a:r>
                    </a:p>
                  </a:txBody>
                  <a:tcPr/>
                </a:tc>
                <a:tc>
                  <a:txBody>
                    <a:bodyPr/>
                    <a:lstStyle/>
                    <a:p>
                      <a:pPr algn="just"/>
                      <a:r>
                        <a:rPr lang="pt-BR" dirty="0"/>
                        <a:t>Mostra ao utilizador as primeiras 3 cartas no topo do deck.</a:t>
                      </a:r>
                    </a:p>
                  </a:txBody>
                  <a:tcPr/>
                </a:tc>
                <a:tc>
                  <a:txBody>
                    <a:bodyPr/>
                    <a:lstStyle/>
                    <a:p>
                      <a:pPr algn="just"/>
                      <a:r>
                        <a:rPr lang="pt-BR" dirty="0"/>
                        <a:t>Mantida</a:t>
                      </a:r>
                    </a:p>
                  </a:txBody>
                  <a:tcPr/>
                </a:tc>
                <a:extLst>
                  <a:ext uri="{0D108BD9-81ED-4DB2-BD59-A6C34878D82A}">
                    <a16:rowId xmlns:a16="http://schemas.microsoft.com/office/drawing/2014/main" val="3463623826"/>
                  </a:ext>
                </a:extLst>
              </a:tr>
              <a:tr h="370840">
                <a:tc>
                  <a:txBody>
                    <a:bodyPr/>
                    <a:lstStyle/>
                    <a:p>
                      <a:pPr algn="just"/>
                      <a:r>
                        <a:rPr lang="pt-BR" dirty="0"/>
                        <a:t>Pular</a:t>
                      </a:r>
                    </a:p>
                  </a:txBody>
                  <a:tcPr/>
                </a:tc>
                <a:tc>
                  <a:txBody>
                    <a:bodyPr/>
                    <a:lstStyle/>
                    <a:p>
                      <a:pPr algn="just"/>
                      <a:r>
                        <a:rPr lang="pt-BR" dirty="0"/>
                        <a:t>Faz com que o utilizador termine o seu turno sem precisar comprar uma carta do deck.</a:t>
                      </a:r>
                    </a:p>
                  </a:txBody>
                  <a:tcPr/>
                </a:tc>
                <a:tc>
                  <a:txBody>
                    <a:bodyPr/>
                    <a:lstStyle/>
                    <a:p>
                      <a:pPr algn="just"/>
                      <a:r>
                        <a:rPr lang="pt-BR" dirty="0"/>
                        <a:t>Mantida</a:t>
                      </a:r>
                    </a:p>
                  </a:txBody>
                  <a:tcPr/>
                </a:tc>
                <a:extLst>
                  <a:ext uri="{0D108BD9-81ED-4DB2-BD59-A6C34878D82A}">
                    <a16:rowId xmlns:a16="http://schemas.microsoft.com/office/drawing/2014/main" val="944467177"/>
                  </a:ext>
                </a:extLst>
              </a:tr>
              <a:tr h="370840">
                <a:tc>
                  <a:txBody>
                    <a:bodyPr/>
                    <a:lstStyle/>
                    <a:p>
                      <a:pPr algn="just"/>
                      <a:r>
                        <a:rPr lang="pt-BR" dirty="0"/>
                        <a:t>Favor</a:t>
                      </a:r>
                    </a:p>
                  </a:txBody>
                  <a:tcPr/>
                </a:tc>
                <a:tc>
                  <a:txBody>
                    <a:bodyPr/>
                    <a:lstStyle/>
                    <a:p>
                      <a:pPr algn="just"/>
                      <a:r>
                        <a:rPr lang="pt-BR" dirty="0"/>
                        <a:t>O utilizador pede uma carta para qualquer adversário, porém o adversário escolherá qual carta dará.</a:t>
                      </a:r>
                    </a:p>
                  </a:txBody>
                  <a:tcPr/>
                </a:tc>
                <a:tc>
                  <a:txBody>
                    <a:bodyPr/>
                    <a:lstStyle/>
                    <a:p>
                      <a:pPr algn="just"/>
                      <a:r>
                        <a:rPr lang="pt-BR" dirty="0"/>
                        <a:t>Mantida</a:t>
                      </a:r>
                    </a:p>
                  </a:txBody>
                  <a:tcPr/>
                </a:tc>
                <a:extLst>
                  <a:ext uri="{0D108BD9-81ED-4DB2-BD59-A6C34878D82A}">
                    <a16:rowId xmlns:a16="http://schemas.microsoft.com/office/drawing/2014/main" val="3261198434"/>
                  </a:ext>
                </a:extLst>
              </a:tr>
              <a:tr h="370840">
                <a:tc>
                  <a:txBody>
                    <a:bodyPr/>
                    <a:lstStyle/>
                    <a:p>
                      <a:pPr algn="just"/>
                      <a:r>
                        <a:rPr lang="pt-BR" dirty="0"/>
                        <a:t>Embaralhar</a:t>
                      </a:r>
                    </a:p>
                  </a:txBody>
                  <a:tcPr/>
                </a:tc>
                <a:tc>
                  <a:txBody>
                    <a:bodyPr/>
                    <a:lstStyle/>
                    <a:p>
                      <a:pPr algn="just"/>
                      <a:r>
                        <a:rPr lang="pt-BR" dirty="0"/>
                        <a:t>Embaralha o deck de cartas.</a:t>
                      </a:r>
                    </a:p>
                  </a:txBody>
                  <a:tcPr/>
                </a:tc>
                <a:tc>
                  <a:txBody>
                    <a:bodyPr/>
                    <a:lstStyle/>
                    <a:p>
                      <a:pPr algn="just"/>
                      <a:r>
                        <a:rPr lang="pt-BR" dirty="0"/>
                        <a:t>Mantida</a:t>
                      </a:r>
                    </a:p>
                  </a:txBody>
                  <a:tcPr/>
                </a:tc>
                <a:extLst>
                  <a:ext uri="{0D108BD9-81ED-4DB2-BD59-A6C34878D82A}">
                    <a16:rowId xmlns:a16="http://schemas.microsoft.com/office/drawing/2014/main" val="3251871093"/>
                  </a:ext>
                </a:extLst>
              </a:tr>
            </a:tbl>
          </a:graphicData>
        </a:graphic>
      </p:graphicFrame>
    </p:spTree>
    <p:extLst>
      <p:ext uri="{BB962C8B-B14F-4D97-AF65-F5344CB8AC3E}">
        <p14:creationId xmlns:p14="http://schemas.microsoft.com/office/powerpoint/2010/main" val="110639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18</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2634653390"/>
              </p:ext>
            </p:extLst>
          </p:nvPr>
        </p:nvGraphicFramePr>
        <p:xfrm>
          <a:off x="47625" y="1341438"/>
          <a:ext cx="8977311" cy="311404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r>
                        <a:rPr lang="pt-BR" dirty="0"/>
                        <a:t>Carta</a:t>
                      </a:r>
                    </a:p>
                  </a:txBody>
                  <a:tcPr/>
                </a:tc>
                <a:tc>
                  <a:txBody>
                    <a:bodyPr/>
                    <a:lstStyle/>
                    <a:p>
                      <a:r>
                        <a:rPr lang="pt-BR" dirty="0"/>
                        <a:t>Efeito</a:t>
                      </a:r>
                    </a:p>
                  </a:txBody>
                  <a:tcPr/>
                </a:tc>
                <a:tc>
                  <a:txBody>
                    <a:bodyPr/>
                    <a:lstStyle/>
                    <a:p>
                      <a:r>
                        <a:rPr lang="pt-BR" dirty="0"/>
                        <a:t>Categoria</a:t>
                      </a:r>
                    </a:p>
                  </a:txBody>
                  <a:tcPr/>
                </a:tc>
                <a:extLst>
                  <a:ext uri="{0D108BD9-81ED-4DB2-BD59-A6C34878D82A}">
                    <a16:rowId xmlns:a16="http://schemas.microsoft.com/office/drawing/2014/main" val="2426598996"/>
                  </a:ext>
                </a:extLst>
              </a:tr>
              <a:tr h="370840">
                <a:tc>
                  <a:txBody>
                    <a:bodyPr/>
                    <a:lstStyle/>
                    <a:p>
                      <a:r>
                        <a:rPr lang="pt-BR" dirty="0"/>
                        <a:t>Contaminação</a:t>
                      </a:r>
                    </a:p>
                  </a:txBody>
                  <a:tcPr/>
                </a:tc>
                <a:tc>
                  <a:txBody>
                    <a:bodyPr/>
                    <a:lstStyle/>
                    <a:p>
                      <a:pPr algn="just"/>
                      <a:r>
                        <a:rPr lang="pt-BR" dirty="0"/>
                        <a:t>Infectará o jogador que encontrar a carta a menos que o mesmo possua uma carta de Prevenção.</a:t>
                      </a:r>
                    </a:p>
                  </a:txBody>
                  <a:tcPr/>
                </a:tc>
                <a:tc>
                  <a:txBody>
                    <a:bodyPr/>
                    <a:lstStyle/>
                    <a:p>
                      <a:r>
                        <a:rPr lang="pt-BR" dirty="0"/>
                        <a:t>Modificada</a:t>
                      </a:r>
                    </a:p>
                  </a:txBody>
                  <a:tcPr/>
                </a:tc>
                <a:extLst>
                  <a:ext uri="{0D108BD9-81ED-4DB2-BD59-A6C34878D82A}">
                    <a16:rowId xmlns:a16="http://schemas.microsoft.com/office/drawing/2014/main" val="2969391109"/>
                  </a:ext>
                </a:extLst>
              </a:tr>
              <a:tr h="370840">
                <a:tc>
                  <a:txBody>
                    <a:bodyPr/>
                    <a:lstStyle/>
                    <a:p>
                      <a:r>
                        <a:rPr lang="pt-BR" dirty="0"/>
                        <a:t>Coringa</a:t>
                      </a:r>
                    </a:p>
                  </a:txBody>
                  <a:tcPr/>
                </a:tc>
                <a:tc>
                  <a:txBody>
                    <a:bodyPr/>
                    <a:lstStyle/>
                    <a:p>
                      <a:pPr algn="just"/>
                      <a:r>
                        <a:rPr lang="pt-BR" dirty="0"/>
                        <a:t>Apesar do nome, não têm nada de especial e somente podem ser descartados em pares. Ao fazer, o jogador que descartou deve pegar uma carta aleatória da mão de qualquer adversário a sua escolha.</a:t>
                      </a:r>
                    </a:p>
                  </a:txBody>
                  <a:tcPr/>
                </a:tc>
                <a:tc>
                  <a:txBody>
                    <a:bodyPr/>
                    <a:lstStyle/>
                    <a:p>
                      <a:r>
                        <a:rPr lang="pt-BR" dirty="0"/>
                        <a:t>Modificada</a:t>
                      </a:r>
                    </a:p>
                  </a:txBody>
                  <a:tcPr/>
                </a:tc>
                <a:extLst>
                  <a:ext uri="{0D108BD9-81ED-4DB2-BD59-A6C34878D82A}">
                    <a16:rowId xmlns:a16="http://schemas.microsoft.com/office/drawing/2014/main" val="1309876351"/>
                  </a:ext>
                </a:extLst>
              </a:tr>
              <a:tr h="370840">
                <a:tc>
                  <a:txBody>
                    <a:bodyPr/>
                    <a:lstStyle/>
                    <a:p>
                      <a:r>
                        <a:rPr lang="pt-BR" dirty="0"/>
                        <a:t>Prevenção</a:t>
                      </a:r>
                    </a:p>
                  </a:txBody>
                  <a:tcPr/>
                </a:tc>
                <a:tc>
                  <a:txBody>
                    <a:bodyPr/>
                    <a:lstStyle/>
                    <a:p>
                      <a:pPr algn="just"/>
                      <a:r>
                        <a:rPr lang="pt-BR" dirty="0"/>
                        <a:t>Salvará o jogador que a possuir caso o mesmo encontre uma carta de Contaminação.</a:t>
                      </a:r>
                    </a:p>
                  </a:txBody>
                  <a:tcPr/>
                </a:tc>
                <a:tc>
                  <a:txBody>
                    <a:bodyPr/>
                    <a:lstStyle/>
                    <a:p>
                      <a:r>
                        <a:rPr lang="pt-BR" dirty="0"/>
                        <a:t>Modificada</a:t>
                      </a:r>
                    </a:p>
                  </a:txBody>
                  <a:tcPr/>
                </a:tc>
                <a:extLst>
                  <a:ext uri="{0D108BD9-81ED-4DB2-BD59-A6C34878D82A}">
                    <a16:rowId xmlns:a16="http://schemas.microsoft.com/office/drawing/2014/main" val="3463623826"/>
                  </a:ext>
                </a:extLst>
              </a:tr>
            </a:tbl>
          </a:graphicData>
        </a:graphic>
      </p:graphicFrame>
    </p:spTree>
    <p:extLst>
      <p:ext uri="{BB962C8B-B14F-4D97-AF65-F5344CB8AC3E}">
        <p14:creationId xmlns:p14="http://schemas.microsoft.com/office/powerpoint/2010/main" val="369486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19</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2982423597"/>
              </p:ext>
            </p:extLst>
          </p:nvPr>
        </p:nvGraphicFramePr>
        <p:xfrm>
          <a:off x="47625" y="1341438"/>
          <a:ext cx="8977311" cy="311404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r>
                        <a:rPr lang="pt-BR" dirty="0"/>
                        <a:t>Carta</a:t>
                      </a:r>
                    </a:p>
                  </a:txBody>
                  <a:tcPr/>
                </a:tc>
                <a:tc>
                  <a:txBody>
                    <a:bodyPr/>
                    <a:lstStyle/>
                    <a:p>
                      <a:r>
                        <a:rPr lang="pt-BR" dirty="0"/>
                        <a:t>Efeito</a:t>
                      </a:r>
                    </a:p>
                  </a:txBody>
                  <a:tcPr/>
                </a:tc>
                <a:tc>
                  <a:txBody>
                    <a:bodyPr/>
                    <a:lstStyle/>
                    <a:p>
                      <a:r>
                        <a:rPr lang="pt-BR" dirty="0"/>
                        <a:t>Categoria</a:t>
                      </a:r>
                    </a:p>
                  </a:txBody>
                  <a:tcPr/>
                </a:tc>
                <a:extLst>
                  <a:ext uri="{0D108BD9-81ED-4DB2-BD59-A6C34878D82A}">
                    <a16:rowId xmlns:a16="http://schemas.microsoft.com/office/drawing/2014/main" val="2426598996"/>
                  </a:ext>
                </a:extLst>
              </a:tr>
              <a:tr h="370840">
                <a:tc>
                  <a:txBody>
                    <a:bodyPr/>
                    <a:lstStyle/>
                    <a:p>
                      <a:r>
                        <a:rPr lang="pt-BR" dirty="0"/>
                        <a:t>Fake News </a:t>
                      </a:r>
                    </a:p>
                  </a:txBody>
                  <a:tcPr/>
                </a:tc>
                <a:tc>
                  <a:txBody>
                    <a:bodyPr/>
                    <a:lstStyle/>
                    <a:p>
                      <a:pPr algn="just"/>
                      <a:r>
                        <a:rPr lang="pt-BR" dirty="0"/>
                        <a:t>Fake News são muito parecidas com cartas de Prevenção porém elas não te salvarão de uma Contaminação. Ao encontrá-la, o jogador pode descartá-la para receber uma Prevenção de verdade.</a:t>
                      </a:r>
                    </a:p>
                  </a:txBody>
                  <a:tcPr/>
                </a:tc>
                <a:tc>
                  <a:txBody>
                    <a:bodyPr/>
                    <a:lstStyle/>
                    <a:p>
                      <a:r>
                        <a:rPr lang="pt-BR" dirty="0"/>
                        <a:t>Criada</a:t>
                      </a:r>
                    </a:p>
                  </a:txBody>
                  <a:tcPr/>
                </a:tc>
                <a:extLst>
                  <a:ext uri="{0D108BD9-81ED-4DB2-BD59-A6C34878D82A}">
                    <a16:rowId xmlns:a16="http://schemas.microsoft.com/office/drawing/2014/main" val="2969391109"/>
                  </a:ext>
                </a:extLst>
              </a:tr>
              <a:tr h="370840">
                <a:tc>
                  <a:txBody>
                    <a:bodyPr/>
                    <a:lstStyle/>
                    <a:p>
                      <a:r>
                        <a:rPr lang="pt-BR" dirty="0" err="1"/>
                        <a:t>Lockdown</a:t>
                      </a:r>
                      <a:endParaRPr lang="pt-BR" dirty="0"/>
                    </a:p>
                  </a:txBody>
                  <a:tcPr/>
                </a:tc>
                <a:tc>
                  <a:txBody>
                    <a:bodyPr/>
                    <a:lstStyle/>
                    <a:p>
                      <a:pPr algn="just"/>
                      <a:r>
                        <a:rPr lang="pt-BR" dirty="0"/>
                        <a:t>O utilizador escolhe um adversário para ficar em isolamento e não jogar por uma rodada.</a:t>
                      </a:r>
                    </a:p>
                  </a:txBody>
                  <a:tcPr/>
                </a:tc>
                <a:tc>
                  <a:txBody>
                    <a:bodyPr/>
                    <a:lstStyle/>
                    <a:p>
                      <a:r>
                        <a:rPr lang="pt-BR" dirty="0"/>
                        <a:t>Criada</a:t>
                      </a:r>
                    </a:p>
                  </a:txBody>
                  <a:tcPr/>
                </a:tc>
                <a:extLst>
                  <a:ext uri="{0D108BD9-81ED-4DB2-BD59-A6C34878D82A}">
                    <a16:rowId xmlns:a16="http://schemas.microsoft.com/office/drawing/2014/main" val="1309876351"/>
                  </a:ext>
                </a:extLst>
              </a:tr>
              <a:tr h="370840">
                <a:tc>
                  <a:txBody>
                    <a:bodyPr/>
                    <a:lstStyle/>
                    <a:p>
                      <a:pPr algn="just"/>
                      <a:r>
                        <a:rPr lang="pt-BR" dirty="0"/>
                        <a:t>Troca-tudo</a:t>
                      </a:r>
                    </a:p>
                  </a:txBody>
                  <a:tcPr/>
                </a:tc>
                <a:tc>
                  <a:txBody>
                    <a:bodyPr/>
                    <a:lstStyle/>
                    <a:p>
                      <a:pPr algn="just"/>
                      <a:r>
                        <a:rPr lang="pt-BR" dirty="0"/>
                        <a:t>O utilizador troca todas as cartas da sua mão com as cartas de um adversário a sua escolha.</a:t>
                      </a:r>
                    </a:p>
                  </a:txBody>
                  <a:tcPr/>
                </a:tc>
                <a:tc>
                  <a:txBody>
                    <a:bodyPr/>
                    <a:lstStyle/>
                    <a:p>
                      <a:r>
                        <a:rPr lang="pt-BR" dirty="0"/>
                        <a:t>Criada</a:t>
                      </a:r>
                    </a:p>
                  </a:txBody>
                  <a:tcPr/>
                </a:tc>
                <a:extLst>
                  <a:ext uri="{0D108BD9-81ED-4DB2-BD59-A6C34878D82A}">
                    <a16:rowId xmlns:a16="http://schemas.microsoft.com/office/drawing/2014/main" val="3463623826"/>
                  </a:ext>
                </a:extLst>
              </a:tr>
            </a:tbl>
          </a:graphicData>
        </a:graphic>
      </p:graphicFrame>
    </p:spTree>
    <p:extLst>
      <p:ext uri="{BB962C8B-B14F-4D97-AF65-F5344CB8AC3E}">
        <p14:creationId xmlns:p14="http://schemas.microsoft.com/office/powerpoint/2010/main" val="386251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a:t>
            </a:fld>
            <a:endParaRPr lang="pt-BR" dirty="0"/>
          </a:p>
        </p:txBody>
      </p:sp>
      <p:sp>
        <p:nvSpPr>
          <p:cNvPr id="2" name="Title 1"/>
          <p:cNvSpPr>
            <a:spLocks noGrp="1"/>
          </p:cNvSpPr>
          <p:nvPr>
            <p:ph type="title"/>
          </p:nvPr>
        </p:nvSpPr>
        <p:spPr/>
        <p:txBody>
          <a:bodyPr/>
          <a:lstStyle/>
          <a:p>
            <a:r>
              <a:rPr lang="pt-BR" dirty="0"/>
              <a:t>E aí!</a:t>
            </a:r>
          </a:p>
        </p:txBody>
      </p:sp>
      <p:pic>
        <p:nvPicPr>
          <p:cNvPr id="12" name="Google Shape;94;p2">
            <a:extLst>
              <a:ext uri="{FF2B5EF4-FFF2-40B4-BE49-F238E27FC236}">
                <a16:creationId xmlns:a16="http://schemas.microsoft.com/office/drawing/2014/main" id="{8F5A1CB5-B025-4CCA-BD20-8759ADBFF51E}"/>
              </a:ext>
            </a:extLst>
          </p:cNvPr>
          <p:cNvPicPr preferRelativeResize="0"/>
          <p:nvPr/>
        </p:nvPicPr>
        <p:blipFill rotWithShape="1">
          <a:blip r:embed="rId4">
            <a:alphaModFix/>
          </a:blip>
          <a:srcRect/>
          <a:stretch/>
        </p:blipFill>
        <p:spPr>
          <a:xfrm>
            <a:off x="1130644" y="2282936"/>
            <a:ext cx="1828200" cy="1828200"/>
          </a:xfrm>
          <a:prstGeom prst="octagon">
            <a:avLst>
              <a:gd name="adj" fmla="val 11430"/>
            </a:avLst>
          </a:prstGeom>
          <a:noFill/>
          <a:ln w="9525" cap="flat" cmpd="sng">
            <a:solidFill>
              <a:srgbClr val="4E7DA2"/>
            </a:solidFill>
            <a:prstDash val="solid"/>
            <a:round/>
            <a:headEnd type="none" w="sm" len="sm"/>
            <a:tailEnd type="none" w="sm" len="sm"/>
          </a:ln>
        </p:spPr>
      </p:pic>
      <p:cxnSp>
        <p:nvCxnSpPr>
          <p:cNvPr id="13" name="Google Shape;96;p2">
            <a:extLst>
              <a:ext uri="{FF2B5EF4-FFF2-40B4-BE49-F238E27FC236}">
                <a16:creationId xmlns:a16="http://schemas.microsoft.com/office/drawing/2014/main" id="{0E8EA92A-E409-4B12-B31E-6CDD91188A77}"/>
              </a:ext>
            </a:extLst>
          </p:cNvPr>
          <p:cNvCxnSpPr/>
          <p:nvPr/>
        </p:nvCxnSpPr>
        <p:spPr>
          <a:xfrm>
            <a:off x="-21956" y="3197036"/>
            <a:ext cx="1144800" cy="0"/>
          </a:xfrm>
          <a:prstGeom prst="straightConnector1">
            <a:avLst/>
          </a:prstGeom>
          <a:noFill/>
          <a:ln w="9525" cap="flat" cmpd="sng">
            <a:solidFill>
              <a:srgbClr val="4E7DA2"/>
            </a:solidFill>
            <a:prstDash val="solid"/>
            <a:round/>
            <a:headEnd type="none" w="sm" len="sm"/>
            <a:tailEnd type="none" w="sm" len="sm"/>
          </a:ln>
        </p:spPr>
      </p:cxnSp>
      <p:sp>
        <p:nvSpPr>
          <p:cNvPr id="3" name="TextBox 6">
            <a:extLst>
              <a:ext uri="{FF2B5EF4-FFF2-40B4-BE49-F238E27FC236}">
                <a16:creationId xmlns:a16="http://schemas.microsoft.com/office/drawing/2014/main" id="{C63FEBB6-4D33-4CEB-B73D-0C79D13DCD87}"/>
              </a:ext>
            </a:extLst>
          </p:cNvPr>
          <p:cNvSpPr txBox="1"/>
          <p:nvPr/>
        </p:nvSpPr>
        <p:spPr>
          <a:xfrm>
            <a:off x="4129076" y="2073651"/>
            <a:ext cx="4896544" cy="2862322"/>
          </a:xfrm>
          <a:prstGeom prst="rect">
            <a:avLst/>
          </a:prstGeom>
          <a:noFill/>
        </p:spPr>
        <p:txBody>
          <a:bodyPr wrap="square" rtlCol="0">
            <a:spAutoFit/>
          </a:bodyPr>
          <a:lstStyle/>
          <a:p>
            <a:pPr algn="just"/>
            <a:r>
              <a:rPr lang="pt-BR" sz="2000" b="1" dirty="0"/>
              <a:t>Meu nome é Lincoln </a:t>
            </a:r>
            <a:r>
              <a:rPr lang="pt-BR" sz="2000" dirty="0"/>
              <a:t>e eu trabalho com desenvolvimento de software há cerca de 7 anos. Sou Engenheiro de Software pela UTFPR e Mestrando na área de Engenharia de Dados e Conhecimento pelo PESC da UFRJ. Também sou membro do LUDES, Laboratório de Ludologia, Engenharia e Simulação.</a:t>
            </a:r>
          </a:p>
          <a:p>
            <a:endParaRPr lang="pt-BR" sz="2000" dirty="0"/>
          </a:p>
          <a:p>
            <a:r>
              <a:rPr lang="pt-BR" sz="2000" dirty="0"/>
              <a:t>Saiba mais sobre mim em </a:t>
            </a:r>
            <a:r>
              <a:rPr lang="pt-BR" sz="2000" b="1" dirty="0"/>
              <a:t>tekpixo.github.io</a:t>
            </a:r>
            <a:r>
              <a:rPr lang="pt-BR" sz="2000" dirty="0"/>
              <a:t>.</a:t>
            </a:r>
          </a:p>
        </p:txBody>
      </p:sp>
      <p:pic>
        <p:nvPicPr>
          <p:cNvPr id="4" name="Picture 7">
            <a:extLst>
              <a:ext uri="{FF2B5EF4-FFF2-40B4-BE49-F238E27FC236}">
                <a16:creationId xmlns:a16="http://schemas.microsoft.com/office/drawing/2014/main" id="{2BFCCD05-FD67-41F2-8CB5-41F41D39A7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4108" y="5133602"/>
            <a:ext cx="1115783" cy="500503"/>
          </a:xfrm>
          <a:prstGeom prst="rect">
            <a:avLst/>
          </a:prstGeom>
          <a:ln>
            <a:noFill/>
          </a:ln>
        </p:spPr>
      </p:pic>
      <p:pic>
        <p:nvPicPr>
          <p:cNvPr id="5" name="Picture 11">
            <a:extLst>
              <a:ext uri="{FF2B5EF4-FFF2-40B4-BE49-F238E27FC236}">
                <a16:creationId xmlns:a16="http://schemas.microsoft.com/office/drawing/2014/main" id="{5AC71D24-7ECC-41F9-B99B-60204AF7877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644" y="4938607"/>
            <a:ext cx="1658141" cy="695498"/>
          </a:xfrm>
          <a:prstGeom prst="rect">
            <a:avLst/>
          </a:prstGeom>
        </p:spPr>
      </p:pic>
      <p:pic>
        <p:nvPicPr>
          <p:cNvPr id="6" name="Picture 13">
            <a:extLst>
              <a:ext uri="{FF2B5EF4-FFF2-40B4-BE49-F238E27FC236}">
                <a16:creationId xmlns:a16="http://schemas.microsoft.com/office/drawing/2014/main" id="{57E40E76-5A6D-4289-BB63-9DC1CC04A26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3246" b="26746"/>
          <a:stretch/>
        </p:blipFill>
        <p:spPr>
          <a:xfrm>
            <a:off x="6355214" y="5203548"/>
            <a:ext cx="1614730" cy="430557"/>
          </a:xfrm>
          <a:prstGeom prst="rect">
            <a:avLst/>
          </a:prstGeom>
        </p:spPr>
      </p:pic>
    </p:spTree>
    <p:extLst>
      <p:ext uri="{BB962C8B-B14F-4D97-AF65-F5344CB8AC3E}">
        <p14:creationId xmlns:p14="http://schemas.microsoft.com/office/powerpoint/2010/main" val="593893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Complementos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20</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marL="0" indent="0" algn="just">
              <a:buNone/>
            </a:pPr>
            <a:r>
              <a:rPr lang="pt-BR" dirty="0"/>
              <a:t> </a:t>
            </a:r>
          </a:p>
        </p:txBody>
      </p:sp>
      <p:pic>
        <p:nvPicPr>
          <p:cNvPr id="9" name="Imagem 8">
            <a:extLst>
              <a:ext uri="{FF2B5EF4-FFF2-40B4-BE49-F238E27FC236}">
                <a16:creationId xmlns:a16="http://schemas.microsoft.com/office/drawing/2014/main" id="{72426C48-03A7-4CFA-8560-368E4B7B64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0680"/>
            <a:ext cx="9144000" cy="3576639"/>
          </a:xfrm>
          <a:prstGeom prst="rect">
            <a:avLst/>
          </a:prstGeom>
        </p:spPr>
      </p:pic>
    </p:spTree>
    <p:extLst>
      <p:ext uri="{BB962C8B-B14F-4D97-AF65-F5344CB8AC3E}">
        <p14:creationId xmlns:p14="http://schemas.microsoft.com/office/powerpoint/2010/main" val="253548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21</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marL="0" indent="0" algn="just">
              <a:buNone/>
            </a:pPr>
            <a:r>
              <a:rPr lang="pt-BR" dirty="0"/>
              <a:t> </a:t>
            </a:r>
          </a:p>
        </p:txBody>
      </p:sp>
      <p:pic>
        <p:nvPicPr>
          <p:cNvPr id="4" name="Imagem 3">
            <a:extLst>
              <a:ext uri="{FF2B5EF4-FFF2-40B4-BE49-F238E27FC236}">
                <a16:creationId xmlns:a16="http://schemas.microsoft.com/office/drawing/2014/main" id="{F4C68A42-EABA-4AEF-866C-EF3A68546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361991"/>
            <a:ext cx="8028384" cy="4134018"/>
          </a:xfrm>
          <a:prstGeom prst="rect">
            <a:avLst/>
          </a:prstGeom>
        </p:spPr>
      </p:pic>
    </p:spTree>
    <p:extLst>
      <p:ext uri="{BB962C8B-B14F-4D97-AF65-F5344CB8AC3E}">
        <p14:creationId xmlns:p14="http://schemas.microsoft.com/office/powerpoint/2010/main" val="1742730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22</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algn="just">
              <a:buFont typeface="Wingdings" panose="05000000000000000000" pitchFamily="2" charset="2"/>
              <a:buChar char="Ø"/>
            </a:pPr>
            <a:r>
              <a:rPr lang="pt-BR" dirty="0"/>
              <a:t> Ao ser jogado, Xô Corona demonstrou uma experiência similar a provida por </a:t>
            </a:r>
            <a:r>
              <a:rPr lang="pt-BR" dirty="0" err="1"/>
              <a:t>Exploding</a:t>
            </a:r>
            <a:r>
              <a:rPr lang="pt-BR" dirty="0"/>
              <a:t> </a:t>
            </a:r>
            <a:r>
              <a:rPr lang="pt-BR" dirty="0" err="1"/>
              <a:t>Kittens</a:t>
            </a:r>
            <a:r>
              <a:rPr lang="pt-BR" dirty="0"/>
              <a:t>, e a semelhança foi notada pelos jogadores que conheciam o jogo original. Apesar disso, o propósito imputado em Xô Corona prevaleceu e os jogadores concordaram que houve uma contribuição do jogo no conhecimento de cada um sobre o COVID-19.</a:t>
            </a:r>
          </a:p>
        </p:txBody>
      </p:sp>
    </p:spTree>
    <p:extLst>
      <p:ext uri="{BB962C8B-B14F-4D97-AF65-F5344CB8AC3E}">
        <p14:creationId xmlns:p14="http://schemas.microsoft.com/office/powerpoint/2010/main" val="406224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92500" lnSpcReduction="10000"/>
          </a:bodyPr>
          <a:lstStyle/>
          <a:p>
            <a:pPr algn="just">
              <a:buFont typeface="Wingdings" panose="05000000000000000000" pitchFamily="2" charset="2"/>
              <a:buChar char="Ø"/>
            </a:pPr>
            <a:r>
              <a:rPr lang="pt-BR" dirty="0"/>
              <a:t> Sugestões de melhorias, correções e novas funcionalidades.</a:t>
            </a:r>
          </a:p>
          <a:p>
            <a:pPr algn="just">
              <a:buFont typeface="Wingdings" panose="05000000000000000000" pitchFamily="2" charset="2"/>
              <a:buChar char="Ø"/>
            </a:pPr>
            <a:r>
              <a:rPr lang="pt-BR" dirty="0"/>
              <a:t> De forma geral, todos os jogadores envolvidos informaram que se divertiram durante as partidas realizadas, ressaltando satisfação com os conhecimentos adquiridos enquanto jogavam. Além disso, os efeitos das cartas (os mantidos, os modificados e os criados) foram considerados interessantes, gerando estratégias e experiências diferentes a cada partida que era jogada.</a:t>
            </a:r>
          </a:p>
        </p:txBody>
      </p:sp>
    </p:spTree>
    <p:extLst>
      <p:ext uri="{BB962C8B-B14F-4D97-AF65-F5344CB8AC3E}">
        <p14:creationId xmlns:p14="http://schemas.microsoft.com/office/powerpoint/2010/main" val="126787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1187624" y="4869160"/>
            <a:ext cx="7344816" cy="1343706"/>
          </a:xfrm>
        </p:spPr>
        <p:txBody>
          <a:bodyPr>
            <a:normAutofit fontScale="25000" lnSpcReduction="20000"/>
          </a:bodyPr>
          <a:lstStyle/>
          <a:p>
            <a:r>
              <a:rPr lang="pt-BR" sz="11200" dirty="0"/>
              <a:t>Lincoln M. Costa</a:t>
            </a:r>
          </a:p>
          <a:p>
            <a:r>
              <a:rPr lang="pt-BR" sz="6400" dirty="0"/>
              <a:t>PESC/COPPE</a:t>
            </a:r>
          </a:p>
          <a:p>
            <a:r>
              <a:rPr lang="pt-BR" sz="6400" dirty="0"/>
              <a:t>Universidade Federal do Rio de Janeiro</a:t>
            </a:r>
          </a:p>
          <a:p>
            <a:r>
              <a:rPr lang="pt-BR" dirty="0">
                <a:hlinkClick r:id="rId3"/>
              </a:rPr>
              <a:t>costa@cos.ufrj.br</a:t>
            </a:r>
            <a:endParaRPr lang="pt-BR" dirty="0"/>
          </a:p>
          <a:p>
            <a:r>
              <a:rPr lang="pt-BR" dirty="0">
                <a:hlinkClick r:id="rId4"/>
              </a:rPr>
              <a:t>http://ludes.cos.ufrj.br</a:t>
            </a:r>
            <a:endParaRPr lang="pt-BR" dirty="0"/>
          </a:p>
          <a:p>
            <a:r>
              <a:rPr lang="pt-BR" dirty="0">
                <a:hlinkClick r:id="rId5" action="ppaction://hlinkfile"/>
              </a:rPr>
              <a:t>tekpixo.github.io</a:t>
            </a:r>
            <a:r>
              <a:rPr lang="pt-BR" dirty="0"/>
              <a:t> </a:t>
            </a:r>
          </a:p>
        </p:txBody>
      </p:sp>
      <p:sp>
        <p:nvSpPr>
          <p:cNvPr id="5" name="Title 4"/>
          <p:cNvSpPr>
            <a:spLocks noGrp="1"/>
          </p:cNvSpPr>
          <p:nvPr>
            <p:ph type="title"/>
          </p:nvPr>
        </p:nvSpPr>
        <p:spPr>
          <a:xfrm>
            <a:off x="0" y="3140968"/>
            <a:ext cx="9144000" cy="1118587"/>
          </a:xfrm>
        </p:spPr>
        <p:txBody>
          <a:bodyPr>
            <a:noAutofit/>
          </a:bodyPr>
          <a:lstStyle/>
          <a:p>
            <a:pPr algn="ctr"/>
            <a:r>
              <a:rPr lang="pt-BR" sz="3600" dirty="0"/>
              <a:t>Obrigado pela atenção!</a:t>
            </a:r>
            <a:endParaRPr lang="pt-BR" sz="3200" dirty="0"/>
          </a:p>
        </p:txBody>
      </p:sp>
    </p:spTree>
    <p:extLst>
      <p:ext uri="{BB962C8B-B14F-4D97-AF65-F5344CB8AC3E}">
        <p14:creationId xmlns:p14="http://schemas.microsoft.com/office/powerpoint/2010/main" val="133266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Agenda</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latin typeface="+mn-lt"/>
              </a:rPr>
              <a:t> Introdução</a:t>
            </a:r>
          </a:p>
          <a:p>
            <a:pPr algn="just">
              <a:buFont typeface="Wingdings" panose="05000000000000000000" pitchFamily="2" charset="2"/>
              <a:buChar char="Ø"/>
            </a:pPr>
            <a:r>
              <a:rPr lang="pt-BR" dirty="0">
                <a:latin typeface="+mn-lt"/>
              </a:rPr>
              <a:t> O que são variantes?</a:t>
            </a:r>
          </a:p>
          <a:p>
            <a:pPr algn="just">
              <a:buFont typeface="Wingdings" panose="05000000000000000000" pitchFamily="2" charset="2"/>
              <a:buChar char="Ø"/>
            </a:pPr>
            <a:r>
              <a:rPr lang="pt-BR" dirty="0">
                <a:latin typeface="+mn-lt"/>
              </a:rPr>
              <a:t> Aplicação de variantes em jogos</a:t>
            </a:r>
          </a:p>
          <a:p>
            <a:pPr algn="just">
              <a:buFont typeface="Wingdings" panose="05000000000000000000" pitchFamily="2" charset="2"/>
              <a:buChar char="Ø"/>
            </a:pPr>
            <a:r>
              <a:rPr lang="pt-BR" i="1" dirty="0">
                <a:latin typeface="+mn-lt"/>
              </a:rPr>
              <a:t> </a:t>
            </a:r>
            <a:r>
              <a:rPr lang="pt-BR" i="1" dirty="0" err="1">
                <a:latin typeface="+mn-lt"/>
              </a:rPr>
              <a:t>Exploding</a:t>
            </a:r>
            <a:r>
              <a:rPr lang="pt-BR" i="1" dirty="0">
                <a:latin typeface="+mn-lt"/>
              </a:rPr>
              <a:t> </a:t>
            </a:r>
            <a:r>
              <a:rPr lang="pt-BR" i="1" dirty="0" err="1">
                <a:latin typeface="+mn-lt"/>
              </a:rPr>
              <a:t>Kittens</a:t>
            </a:r>
            <a:r>
              <a:rPr lang="pt-BR" dirty="0">
                <a:latin typeface="+mn-lt"/>
              </a:rPr>
              <a:t> e suas variantes</a:t>
            </a:r>
          </a:p>
          <a:p>
            <a:pPr algn="just">
              <a:buFont typeface="Wingdings" panose="05000000000000000000" pitchFamily="2" charset="2"/>
              <a:buChar char="Ø"/>
            </a:pPr>
            <a:r>
              <a:rPr lang="pt-BR" dirty="0">
                <a:latin typeface="+mn-lt"/>
              </a:rPr>
              <a:t> Jogos sérios</a:t>
            </a:r>
          </a:p>
          <a:p>
            <a:pPr algn="just">
              <a:buFont typeface="Wingdings" panose="05000000000000000000" pitchFamily="2" charset="2"/>
              <a:buChar char="Ø"/>
            </a:pPr>
            <a:r>
              <a:rPr lang="pt-BR" dirty="0">
                <a:latin typeface="+mn-lt"/>
              </a:rPr>
              <a:t> A criação do Xô Corona</a:t>
            </a:r>
          </a:p>
        </p:txBody>
      </p:sp>
    </p:spTree>
    <p:extLst>
      <p:ext uri="{BB962C8B-B14F-4D97-AF65-F5344CB8AC3E}">
        <p14:creationId xmlns:p14="http://schemas.microsoft.com/office/powerpoint/2010/main" val="56161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Introdução</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4</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a:t>
            </a:r>
            <a:r>
              <a:rPr lang="pt-BR" dirty="0">
                <a:latin typeface="+mn-lt"/>
              </a:rPr>
              <a:t>Dificuldades na criação de novos jogos:</a:t>
            </a:r>
          </a:p>
          <a:p>
            <a:pPr algn="just">
              <a:buFont typeface="Wingdings" panose="05000000000000000000" pitchFamily="2" charset="2"/>
              <a:buChar char="Ø"/>
            </a:pPr>
            <a:r>
              <a:rPr lang="pt-BR" dirty="0">
                <a:latin typeface="+mn-lt"/>
              </a:rPr>
              <a:t> Variantes destacam-se para sanar essas dificuldades.</a:t>
            </a:r>
          </a:p>
          <a:p>
            <a:pPr algn="just">
              <a:buFont typeface="Wingdings" panose="05000000000000000000" pitchFamily="2" charset="2"/>
              <a:buChar char="Ø"/>
            </a:pPr>
            <a:r>
              <a:rPr lang="pt-BR" dirty="0">
                <a:latin typeface="+mn-lt"/>
              </a:rPr>
              <a:t> Pandemia do novo coronavírus.</a:t>
            </a:r>
          </a:p>
          <a:p>
            <a:pPr algn="just">
              <a:buFont typeface="Wingdings" panose="05000000000000000000" pitchFamily="2" charset="2"/>
              <a:buChar char="Ø"/>
            </a:pPr>
            <a:r>
              <a:rPr lang="pt-BR" dirty="0">
                <a:latin typeface="+mn-lt"/>
              </a:rPr>
              <a:t> Utilização do </a:t>
            </a:r>
            <a:r>
              <a:rPr lang="pt-BR" i="1" dirty="0" err="1">
                <a:latin typeface="+mn-lt"/>
              </a:rPr>
              <a:t>Exploding</a:t>
            </a:r>
            <a:r>
              <a:rPr lang="pt-BR" i="1" dirty="0">
                <a:latin typeface="+mn-lt"/>
              </a:rPr>
              <a:t> </a:t>
            </a:r>
            <a:r>
              <a:rPr lang="pt-BR" i="1" dirty="0" err="1">
                <a:latin typeface="+mn-lt"/>
              </a:rPr>
              <a:t>Kittens</a:t>
            </a:r>
            <a:r>
              <a:rPr lang="pt-BR" dirty="0">
                <a:latin typeface="+mn-lt"/>
              </a:rPr>
              <a:t> para criação de um jogo digital com viés educativo para disseminação de informações sobre como prevenir-se do COVID-19.</a:t>
            </a:r>
          </a:p>
        </p:txBody>
      </p:sp>
    </p:spTree>
    <p:extLst>
      <p:ext uri="{BB962C8B-B14F-4D97-AF65-F5344CB8AC3E}">
        <p14:creationId xmlns:p14="http://schemas.microsoft.com/office/powerpoint/2010/main" val="142295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O que são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5</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Segundo Unger, variantes podem ser categorizadas de quatro formas diferentes de acordo com o seu propósito modificador:</a:t>
            </a:r>
          </a:p>
        </p:txBody>
      </p:sp>
    </p:spTree>
    <p:extLst>
      <p:ext uri="{BB962C8B-B14F-4D97-AF65-F5344CB8AC3E}">
        <p14:creationId xmlns:p14="http://schemas.microsoft.com/office/powerpoint/2010/main" val="383543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O que são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6</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70000" lnSpcReduction="20000"/>
          </a:bodyPr>
          <a:lstStyle/>
          <a:p>
            <a:pPr algn="just">
              <a:buFont typeface="Wingdings" panose="05000000000000000000" pitchFamily="2" charset="2"/>
              <a:buChar char="Ø"/>
            </a:pPr>
            <a:r>
              <a:rPr lang="pt-BR" b="1" dirty="0"/>
              <a:t> </a:t>
            </a:r>
            <a:r>
              <a:rPr lang="pt-BR" b="1" dirty="0" err="1"/>
              <a:t>Mutadores</a:t>
            </a:r>
            <a:r>
              <a:rPr lang="pt-BR" b="1" dirty="0"/>
              <a:t>:</a:t>
            </a:r>
            <a:r>
              <a:rPr lang="pt-BR" dirty="0"/>
              <a:t> pequenas alterações no jogo como alteração da velocidade do mesmo ou adição e/ou modificação das regras.</a:t>
            </a:r>
          </a:p>
          <a:p>
            <a:pPr algn="just">
              <a:buFont typeface="Wingdings" panose="05000000000000000000" pitchFamily="2" charset="2"/>
              <a:buChar char="Ø"/>
            </a:pPr>
            <a:r>
              <a:rPr lang="pt-BR" b="1" dirty="0"/>
              <a:t> Complementos:</a:t>
            </a:r>
            <a:r>
              <a:rPr lang="pt-BR" dirty="0"/>
              <a:t> extensões mínimas como novos mapas e novas unidades, de forma que a mecânica e configuração original seja minimamente alterada.</a:t>
            </a:r>
          </a:p>
          <a:p>
            <a:pPr algn="just">
              <a:buFont typeface="Wingdings" panose="05000000000000000000" pitchFamily="2" charset="2"/>
              <a:buChar char="Ø"/>
            </a:pPr>
            <a:r>
              <a:rPr lang="pt-BR" b="1" dirty="0"/>
              <a:t> Modificadores:</a:t>
            </a:r>
            <a:r>
              <a:rPr lang="pt-BR" dirty="0"/>
              <a:t> incluem mudanças em diferentes camadas do jogo, podendo englobar </a:t>
            </a:r>
            <a:r>
              <a:rPr lang="pt-BR" dirty="0" err="1"/>
              <a:t>mutadores</a:t>
            </a:r>
            <a:r>
              <a:rPr lang="pt-BR" dirty="0"/>
              <a:t> e complementos. Além disso, possibilitam a manipulação do sistema de regras, permitindo alterar o jogo original através de alterações em seus mecanismos de forma significativa.</a:t>
            </a:r>
          </a:p>
          <a:p>
            <a:pPr algn="just">
              <a:buFont typeface="Wingdings" panose="05000000000000000000" pitchFamily="2" charset="2"/>
              <a:buChar char="Ø"/>
            </a:pPr>
            <a:r>
              <a:rPr lang="pt-BR" b="1" dirty="0"/>
              <a:t> Conversões completas:</a:t>
            </a:r>
            <a:r>
              <a:rPr lang="pt-BR" dirty="0"/>
              <a:t> manipulam o jogo original de tantas formas diferentes que a sensação é de estar jogando um jogo completamente distinto. </a:t>
            </a:r>
          </a:p>
        </p:txBody>
      </p:sp>
    </p:spTree>
    <p:extLst>
      <p:ext uri="{BB962C8B-B14F-4D97-AF65-F5344CB8AC3E}">
        <p14:creationId xmlns:p14="http://schemas.microsoft.com/office/powerpoint/2010/main" val="99189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7</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1026" name="Picture 2" descr="meme nazare tedesco - Horizontes - HOME">
            <a:extLst>
              <a:ext uri="{FF2B5EF4-FFF2-40B4-BE49-F238E27FC236}">
                <a16:creationId xmlns:a16="http://schemas.microsoft.com/office/drawing/2014/main" id="{A8DBBC54-F0AF-4F09-91F8-F10CE147C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87" y="1607344"/>
            <a:ext cx="621982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4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8</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2050" name="Picture 2">
            <a:extLst>
              <a:ext uri="{FF2B5EF4-FFF2-40B4-BE49-F238E27FC236}">
                <a16:creationId xmlns:a16="http://schemas.microsoft.com/office/drawing/2014/main" id="{31AC22D4-CE9B-4F3C-AF51-81DA8B07C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3" y="1589881"/>
            <a:ext cx="3693076" cy="411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minó mexicano 91 peças">
            <a:extLst>
              <a:ext uri="{FF2B5EF4-FFF2-40B4-BE49-F238E27FC236}">
                <a16:creationId xmlns:a16="http://schemas.microsoft.com/office/drawing/2014/main" id="{39C9B514-51F3-4830-9B43-DBEF9FB0D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941" y="1589881"/>
            <a:ext cx="4111625" cy="41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22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9</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3074" name="Picture 2" descr="Among Us: veja requisitos para jogar em PC fraco - Manual dos Games">
            <a:extLst>
              <a:ext uri="{FF2B5EF4-FFF2-40B4-BE49-F238E27FC236}">
                <a16:creationId xmlns:a16="http://schemas.microsoft.com/office/drawing/2014/main" id="{49A76668-D164-4F79-A518-0D59CCD3F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00" y="1352975"/>
            <a:ext cx="8172400"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41569"/>
      </p:ext>
    </p:extLst>
  </p:cSld>
  <p:clrMapOvr>
    <a:masterClrMapping/>
  </p:clrMapOvr>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Ludes</Template>
  <TotalTime>1307</TotalTime>
  <Words>1426</Words>
  <Application>Microsoft Office PowerPoint</Application>
  <PresentationFormat>Apresentação na tela (4:3)</PresentationFormat>
  <Paragraphs>205</Paragraphs>
  <Slides>24</Slides>
  <Notes>24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24</vt:i4>
      </vt:variant>
    </vt:vector>
  </HeadingPairs>
  <TitlesOfParts>
    <vt:vector size="29" baseType="lpstr">
      <vt:lpstr>Arial</vt:lpstr>
      <vt:lpstr>Calibri</vt:lpstr>
      <vt:lpstr>Tahoma</vt:lpstr>
      <vt:lpstr>Wingdings</vt:lpstr>
      <vt:lpstr>ApresentacaoLudesXexeo</vt:lpstr>
      <vt:lpstr>Aplicação de Variantes para Desenvolvimento de Um Jogo Sério Sobre COVID-19: Estudo de Caso Xô Corona</vt:lpstr>
      <vt:lpstr>E aí!</vt:lpstr>
      <vt:lpstr>Agenda</vt:lpstr>
      <vt:lpstr>Introdução</vt:lpstr>
      <vt:lpstr>O que são variantes?</vt:lpstr>
      <vt:lpstr>O que são variantes?</vt:lpstr>
      <vt:lpstr>Aplicação de variantes em jogos</vt:lpstr>
      <vt:lpstr>Aplicação de variantes em jogos</vt:lpstr>
      <vt:lpstr>Aplicação de variantes em jogos</vt:lpstr>
      <vt:lpstr>Exploding Kittens e suas variantes</vt:lpstr>
      <vt:lpstr>Exploding Kittens e suas variantes</vt:lpstr>
      <vt:lpstr>Exploding Kittens e suas variantes</vt:lpstr>
      <vt:lpstr>Exploding Kittens e suas variantes</vt:lpstr>
      <vt:lpstr>Jogos sérios</vt:lpstr>
      <vt:lpstr>A Criação do Xô Corona</vt:lpstr>
      <vt:lpstr>A Criação do Xô Corona: Mutadores</vt:lpstr>
      <vt:lpstr>A Criação do Xô Corona: Mutadores</vt:lpstr>
      <vt:lpstr>A Criação do Xô Corona: Mutadores</vt:lpstr>
      <vt:lpstr>A Criação do Xô Corona: Mutadores</vt:lpstr>
      <vt:lpstr>A Criação do Xô Corona: Complementos</vt:lpstr>
      <vt:lpstr>Experiência ao jogar</vt:lpstr>
      <vt:lpstr>Experiência ao jogar</vt:lpstr>
      <vt:lpstr>Experiência ao jogar</vt:lpstr>
      <vt:lpstr>Obrigado pela atenção!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Jogos ????</dc:title>
  <dc:creator>Geraldo Xexéo</dc:creator>
  <cp:lastModifiedBy>Lincoln Cst</cp:lastModifiedBy>
  <cp:revision>112</cp:revision>
  <dcterms:created xsi:type="dcterms:W3CDTF">2011-09-18T16:56:13Z</dcterms:created>
  <dcterms:modified xsi:type="dcterms:W3CDTF">2020-10-16T00:17:13Z</dcterms:modified>
</cp:coreProperties>
</file>